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17"/>
  </p:notesMasterIdLst>
  <p:handoutMasterIdLst>
    <p:handoutMasterId r:id="rId18"/>
  </p:handoutMasterIdLst>
  <p:sldIdLst>
    <p:sldId id="258" r:id="rId3"/>
    <p:sldId id="261" r:id="rId4"/>
    <p:sldId id="265" r:id="rId5"/>
    <p:sldId id="266" r:id="rId6"/>
    <p:sldId id="267" r:id="rId7"/>
    <p:sldId id="296" r:id="rId8"/>
    <p:sldId id="290" r:id="rId9"/>
    <p:sldId id="300" r:id="rId10"/>
    <p:sldId id="269" r:id="rId11"/>
    <p:sldId id="270" r:id="rId12"/>
    <p:sldId id="271" r:id="rId13"/>
    <p:sldId id="299" r:id="rId14"/>
    <p:sldId id="275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10E"/>
    <a:srgbClr val="8AD4DF"/>
    <a:srgbClr val="80A1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0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2862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5A51A-4494-466F-8EB0-E5BDCAFB396E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5D576-93CF-49D9-868E-511AB0F5B5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95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35B40-037E-46D6-B76A-A50DD65A8CC2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13AB1-72D0-4E97-924A-5962EE08A2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1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Describe our combination and the benefits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DDA28-7B2F-47F9-9293-020A8338E4B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B8DAD6-9D24-4B99-A69D-20E76229DC5A}" type="slidenum">
              <a:rPr lang="en-US"/>
              <a:pPr/>
              <a:t>10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B8DAD6-9D24-4B99-A69D-20E76229DC5A}" type="slidenum">
              <a:rPr lang="en-US"/>
              <a:pPr/>
              <a:t>11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B8DAD6-9D24-4B99-A69D-20E76229DC5A}" type="slidenum">
              <a:rPr lang="en-US"/>
              <a:pPr/>
              <a:t>13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B8DAD6-9D24-4B99-A69D-20E76229DC5A}" type="slidenum">
              <a:rPr lang="en-US"/>
              <a:pPr/>
              <a:t>14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B8DAD6-9D24-4B99-A69D-20E76229DC5A}" type="slidenum">
              <a:rPr lang="en-US"/>
              <a:pPr/>
              <a:t>2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B8DAD6-9D24-4B99-A69D-20E76229DC5A}" type="slidenum">
              <a:rPr lang="en-US"/>
              <a:pPr/>
              <a:t>3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B8DAD6-9D24-4B99-A69D-20E76229DC5A}" type="slidenum">
              <a:rPr lang="en-US"/>
              <a:pPr/>
              <a:t>4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B8DAD6-9D24-4B99-A69D-20E76229DC5A}" type="slidenum">
              <a:rPr lang="en-US"/>
              <a:pPr/>
              <a:t>5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B8DAD6-9D24-4B99-A69D-20E76229DC5A}" type="slidenum">
              <a:rPr lang="en-US"/>
              <a:pPr/>
              <a:t>6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B8DAD6-9D24-4B99-A69D-20E76229DC5A}" type="slidenum">
              <a:rPr lang="en-US"/>
              <a:pPr/>
              <a:t>7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B8DAD6-9D24-4B99-A69D-20E76229DC5A}" type="slidenum">
              <a:rPr lang="en-US"/>
              <a:pPr/>
              <a:t>8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B8DAD6-9D24-4B99-A69D-20E76229DC5A}" type="slidenum">
              <a:rPr lang="en-US"/>
              <a:pPr/>
              <a:t>9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ppt background OD Cover updat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0866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2667000"/>
            <a:ext cx="9144000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533400" y="0"/>
            <a:ext cx="685800" cy="6858000"/>
          </a:xfrm>
          <a:prstGeom prst="rect">
            <a:avLst/>
          </a:prstGeom>
          <a:solidFill>
            <a:srgbClr val="8AD4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371600" y="0"/>
            <a:ext cx="304800" cy="2667000"/>
          </a:xfrm>
          <a:prstGeom prst="rect">
            <a:avLst/>
          </a:prstGeom>
          <a:solidFill>
            <a:srgbClr val="D5D1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3124200"/>
            <a:ext cx="9144000" cy="1371600"/>
          </a:xfrm>
          <a:prstGeom prst="rect">
            <a:avLst/>
          </a:prstGeom>
          <a:solidFill>
            <a:srgbClr val="80A1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1371600" y="2971800"/>
            <a:ext cx="304800" cy="3886200"/>
          </a:xfrm>
          <a:prstGeom prst="rect">
            <a:avLst/>
          </a:prstGeom>
          <a:solidFill>
            <a:srgbClr val="D5D1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3101975"/>
            <a:ext cx="7315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Tax Update - January 24,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Tax Update - January 24,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Tax Update - January 24,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3498-364A-4E12-82E0-DF9320385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Tax Update - January 24,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3498-364A-4E12-82E0-DF9320385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Tax Update - January 24,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3498-364A-4E12-82E0-DF9320385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Tax Update - January 24,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3498-364A-4E12-82E0-DF9320385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Tax Update - January 24,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3498-364A-4E12-82E0-DF9320385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Tax Update - January 24,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3498-364A-4E12-82E0-DF9320385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Tax Update - January 24,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3498-364A-4E12-82E0-DF9320385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Tax Update - January 24,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3498-364A-4E12-82E0-DF9320385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40080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Annual Tax Update - January 24,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0" y="6400800"/>
            <a:ext cx="2133600" cy="365125"/>
          </a:xfrm>
        </p:spPr>
        <p:txBody>
          <a:bodyPr/>
          <a:lstStyle/>
          <a:p>
            <a:fld id="{F8C044A7-7D1C-4AEE-854C-FDF821BDD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Tax Update - January 24,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3498-364A-4E12-82E0-DF9320385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Tax Update - January 24,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3498-364A-4E12-82E0-DF9320385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Tax Update - January 24,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3498-364A-4E12-82E0-DF9320385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Tax Update - January 24,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Tax Update - January 24,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Tax Update - January 24,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Tax Update - January 24,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Tax Update - January 24,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Tax Update - January 24,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Tax Update - January 24,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pt background OD Interior updated copy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Annual Tax Update - January 24,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814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044A7-7D1C-4AEE-854C-FDF821BDD4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9200"/>
            <a:ext cx="9144000" cy="76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5867400"/>
            <a:ext cx="9144000" cy="304800"/>
          </a:xfrm>
          <a:prstGeom prst="rect">
            <a:avLst/>
          </a:prstGeom>
          <a:solidFill>
            <a:srgbClr val="80A1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228600" y="0"/>
            <a:ext cx="152400" cy="6858000"/>
          </a:xfrm>
          <a:prstGeom prst="rect">
            <a:avLst/>
          </a:prstGeom>
          <a:solidFill>
            <a:srgbClr val="8AD4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248400"/>
            <a:ext cx="9144000" cy="76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Annual Tax Update - January 24,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33498-364A-4E12-82E0-DF93203853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ppt background OD Interior updated copy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XX@odpkf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3581400"/>
            <a:ext cx="8077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Overview of Decedent’s Final</a:t>
            </a:r>
            <a:b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</a:b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Individual Income Tax Return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</a:br>
            <a:endParaRPr lang="en-US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6400" y="4724399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Christine G. Pronek, CPA, MST</a:t>
            </a: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Partner, Trusts and Estates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  <a:hlinkClick r:id="rId3"/>
              </a:rPr>
              <a:t>cpronek@odpkf.com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29000" y="6248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May 16, 2014                                      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313613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Elections </a:t>
            </a:r>
            <a:r>
              <a:rPr lang="en-US" sz="1600" b="1" i="1" dirty="0" smtClean="0">
                <a:latin typeface="Calibri" pitchFamily="34" charset="0"/>
                <a:cs typeface="Calibri" pitchFamily="34" charset="0"/>
              </a:rPr>
              <a:t>(cont’d)</a:t>
            </a:r>
            <a:endParaRPr lang="en-US" sz="16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610600" cy="5334000"/>
          </a:xfrm>
          <a:noFill/>
          <a:ln/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400" b="1" dirty="0" smtClean="0">
                <a:cs typeface="Arial" pitchFamily="34" charset="0"/>
                <a:sym typeface="Wingdings"/>
              </a:rPr>
              <a:t>Waiver of Right To Deduct Medical Expenses On Decedent’s </a:t>
            </a:r>
          </a:p>
          <a:p>
            <a:pPr algn="ctr">
              <a:buNone/>
            </a:pPr>
            <a:r>
              <a:rPr lang="en-US" sz="2400" b="1" dirty="0" smtClean="0">
                <a:cs typeface="Arial" pitchFamily="34" charset="0"/>
                <a:sym typeface="Wingdings"/>
              </a:rPr>
              <a:t>Estate Tax Return</a:t>
            </a:r>
          </a:p>
          <a:p>
            <a:pPr marL="514350" indent="-514350">
              <a:spcBef>
                <a:spcPts val="0"/>
              </a:spcBef>
              <a:buNone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</a:t>
            </a:r>
            <a:endParaRPr lang="en-US" sz="16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914400" lvl="1" indent="-514350">
              <a:spcBef>
                <a:spcPts val="0"/>
              </a:spcBef>
              <a:buNone/>
            </a:pPr>
            <a:endParaRPr lang="en-US" sz="16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914400" lvl="1" indent="-514350">
              <a:spcBef>
                <a:spcPts val="0"/>
              </a:spcBef>
              <a:buNone/>
            </a:pPr>
            <a:endParaRPr lang="en-US" sz="16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09800"/>
            <a:ext cx="5486400" cy="367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313613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Elections </a:t>
            </a:r>
            <a:r>
              <a:rPr lang="en-US" sz="1400" b="1" i="1" dirty="0" smtClean="0">
                <a:latin typeface="Calibri" pitchFamily="34" charset="0"/>
                <a:cs typeface="Calibri" pitchFamily="34" charset="0"/>
              </a:rPr>
              <a:t>(cont’d)</a:t>
            </a:r>
            <a:endParaRPr lang="en-US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2209800"/>
            <a:ext cx="44958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US Savings Bond Interest </a:t>
            </a:r>
          </a:p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(Section 454 Election)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All interest accrued from acquisition date through DOD on Series E and EE bonds can be included on decedent’s Final Form 1040 via election made on a timely filed return (including extensions)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371600"/>
            <a:ext cx="5486400" cy="4435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libri" pitchFamily="34" charset="0"/>
                <a:cs typeface="Calibri" pitchFamily="34" charset="0"/>
              </a:rPr>
              <a:t>Elections </a:t>
            </a:r>
            <a:r>
              <a:rPr lang="en-US" sz="1600" i="1" dirty="0" smtClean="0">
                <a:latin typeface="Calibri" pitchFamily="34" charset="0"/>
                <a:cs typeface="Calibri" pitchFamily="34" charset="0"/>
              </a:rPr>
              <a:t>(cont’d)</a:t>
            </a:r>
            <a:endParaRPr lang="en-US" i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95401"/>
            <a:ext cx="8480609" cy="3029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699" y="4343401"/>
            <a:ext cx="5424256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313613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Other Issues</a:t>
            </a:r>
            <a:endParaRPr lang="en-US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82000" cy="4343400"/>
          </a:xfrm>
          <a:noFill/>
          <a:ln/>
        </p:spPr>
        <p:txBody>
          <a:bodyPr>
            <a:noAutofit/>
          </a:bodyPr>
          <a:lstStyle/>
          <a:p>
            <a:r>
              <a:rPr lang="en-US" sz="2200" dirty="0" smtClean="0">
                <a:cs typeface="Arial" pitchFamily="34" charset="0"/>
                <a:sym typeface="Wingdings"/>
              </a:rPr>
              <a:t>Decedent’s IRA/401k</a:t>
            </a:r>
          </a:p>
          <a:p>
            <a:pPr lvl="1"/>
            <a:r>
              <a:rPr lang="en-US" sz="2200" dirty="0" smtClean="0">
                <a:cs typeface="Arial" pitchFamily="34" charset="0"/>
                <a:sym typeface="Wingdings"/>
              </a:rPr>
              <a:t>Rollover options</a:t>
            </a:r>
          </a:p>
          <a:p>
            <a:pPr lvl="1"/>
            <a:r>
              <a:rPr lang="en-US" sz="2200" dirty="0" smtClean="0">
                <a:cs typeface="Arial" pitchFamily="34" charset="0"/>
                <a:sym typeface="Wingdings"/>
              </a:rPr>
              <a:t>MRD for year of death</a:t>
            </a:r>
          </a:p>
          <a:p>
            <a:pPr lvl="1"/>
            <a:r>
              <a:rPr lang="en-US" sz="2200" dirty="0" smtClean="0">
                <a:cs typeface="Arial" pitchFamily="34" charset="0"/>
                <a:sym typeface="Wingdings"/>
              </a:rPr>
              <a:t>Federal estate tax deduction</a:t>
            </a:r>
          </a:p>
          <a:p>
            <a:pPr marL="0" indent="0">
              <a:buNone/>
            </a:pPr>
            <a:endParaRPr lang="en-US" sz="2200" dirty="0" smtClean="0">
              <a:cs typeface="Arial" pitchFamily="34" charset="0"/>
              <a:sym typeface="Wingdings"/>
            </a:endParaRPr>
          </a:p>
          <a:p>
            <a:r>
              <a:rPr lang="en-US" sz="2200" dirty="0" smtClean="0">
                <a:cs typeface="Arial" pitchFamily="34" charset="0"/>
                <a:sym typeface="Wingdings"/>
              </a:rPr>
              <a:t>Beneficiary changes</a:t>
            </a:r>
          </a:p>
          <a:p>
            <a:pPr marL="0" indent="0">
              <a:buNone/>
            </a:pPr>
            <a:endParaRPr lang="en-US" sz="2200" dirty="0" smtClean="0">
              <a:cs typeface="Arial" pitchFamily="34" charset="0"/>
              <a:sym typeface="Wingdings"/>
            </a:endParaRPr>
          </a:p>
          <a:p>
            <a:r>
              <a:rPr lang="en-US" sz="2200" dirty="0" smtClean="0">
                <a:cs typeface="Arial" pitchFamily="34" charset="0"/>
                <a:sym typeface="Wingdings"/>
              </a:rPr>
              <a:t>Unclaimed Property (www.missingmoney.com)</a:t>
            </a:r>
          </a:p>
          <a:p>
            <a:pPr marL="514350" indent="-514350">
              <a:spcBef>
                <a:spcPts val="0"/>
              </a:spcBef>
              <a:buNone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313613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Q&amp;A</a:t>
            </a:r>
            <a:endParaRPr lang="en-US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9" name="Picture 2" descr="question-mark3-misallph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752600"/>
            <a:ext cx="4286250" cy="3134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313613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Final Form 1040</a:t>
            </a:r>
            <a:endParaRPr lang="en-US" sz="4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cs typeface="Arial" pitchFamily="34" charset="0"/>
                <a:sym typeface="Wingdings"/>
              </a:rPr>
              <a:t>Filing Status</a:t>
            </a:r>
          </a:p>
          <a:p>
            <a:pPr marL="0" indent="0">
              <a:buNone/>
            </a:pPr>
            <a:endParaRPr lang="en-US" sz="1200" dirty="0" smtClean="0">
              <a:cs typeface="Arial" pitchFamily="34" charset="0"/>
              <a:sym typeface="Wingdings"/>
            </a:endParaRPr>
          </a:p>
          <a:p>
            <a:r>
              <a:rPr lang="en-US" dirty="0" smtClean="0">
                <a:cs typeface="Arial" pitchFamily="34" charset="0"/>
                <a:sym typeface="Wingdings"/>
              </a:rPr>
              <a:t>Due Date</a:t>
            </a:r>
          </a:p>
          <a:p>
            <a:pPr marL="0" indent="0">
              <a:buNone/>
            </a:pPr>
            <a:endParaRPr lang="en-US" sz="1200" dirty="0" smtClean="0">
              <a:cs typeface="Arial" pitchFamily="34" charset="0"/>
              <a:sym typeface="Wingdings"/>
            </a:endParaRPr>
          </a:p>
          <a:p>
            <a:r>
              <a:rPr lang="en-US" dirty="0" smtClean="0">
                <a:cs typeface="Arial" pitchFamily="34" charset="0"/>
                <a:sym typeface="Wingdings"/>
              </a:rPr>
              <a:t>Form 1310, “Statement of Person Claiming Refund Due a Deceased Taxpayer”</a:t>
            </a:r>
          </a:p>
          <a:p>
            <a:pPr marL="0" indent="0">
              <a:buNone/>
            </a:pPr>
            <a:endParaRPr lang="en-US" sz="1200" dirty="0" smtClean="0">
              <a:cs typeface="Arial" pitchFamily="34" charset="0"/>
              <a:sym typeface="Wingdings"/>
            </a:endParaRPr>
          </a:p>
          <a:p>
            <a:r>
              <a:rPr lang="en-US" dirty="0" smtClean="0">
                <a:cs typeface="Arial" pitchFamily="34" charset="0"/>
                <a:sym typeface="Wingdings"/>
              </a:rPr>
              <a:t>Signing and Mailing</a:t>
            </a:r>
          </a:p>
          <a:p>
            <a:r>
              <a:rPr lang="en-US" dirty="0" smtClean="0">
                <a:cs typeface="Arial" pitchFamily="34" charset="0"/>
                <a:sym typeface="Wingdings"/>
              </a:rPr>
              <a:t>Request for Prompt Assessment of Decedent’s Income Taxes (Form 4810)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313613" cy="1143000"/>
          </a:xfrm>
        </p:spPr>
        <p:txBody>
          <a:bodyPr>
            <a:noAutofit/>
          </a:bodyPr>
          <a:lstStyle/>
          <a:p>
            <a:r>
              <a:rPr lang="en-US" sz="3800" b="1" dirty="0" smtClean="0">
                <a:latin typeface="+mn-lt"/>
              </a:rPr>
              <a:t>Allocation of Income and Expenses</a:t>
            </a:r>
            <a:endParaRPr lang="en-US" sz="3800" b="1" i="1" dirty="0">
              <a:latin typeface="+mn-lt"/>
              <a:cs typeface="Calibri" pitchFamily="34" charset="0"/>
            </a:endParaRP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82000" cy="4525963"/>
          </a:xfrm>
          <a:noFill/>
          <a:ln/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buNone/>
            </a:pPr>
            <a:r>
              <a:rPr lang="en-US" sz="3000" b="1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Cash Basis</a:t>
            </a:r>
          </a:p>
          <a:p>
            <a:pPr marL="514350" indent="-514350">
              <a:spcBef>
                <a:spcPts val="0"/>
              </a:spcBef>
              <a:buNone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914400" lvl="1" indent="-514350">
              <a:spcBef>
                <a:spcPts val="0"/>
              </a:spcBef>
              <a:buNone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914400" lvl="1" indent="-514350">
              <a:spcBef>
                <a:spcPts val="0"/>
              </a:spcBef>
              <a:buNone/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914400" lvl="1" indent="-514350">
              <a:spcBef>
                <a:spcPts val="0"/>
              </a:spcBef>
              <a:buNone/>
            </a:pPr>
            <a:endParaRPr lang="en-US" sz="16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914400" lvl="1" indent="-514350">
              <a:spcBef>
                <a:spcPts val="0"/>
              </a:spcBef>
              <a:buNone/>
            </a:pPr>
            <a:endParaRPr lang="en-US" sz="16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914400" lvl="1" indent="-514350">
              <a:spcBef>
                <a:spcPts val="0"/>
              </a:spcBef>
              <a:buNone/>
            </a:pPr>
            <a:endParaRPr lang="en-US" sz="16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057400"/>
            <a:ext cx="35722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itchFamily="34" charset="0"/>
                <a:cs typeface="Arial" panose="020B0604020202020204" pitchFamily="34" charset="0"/>
              </a:rPr>
              <a:t>Income allocated based on income actually or constructively received before DOD</a:t>
            </a:r>
            <a:endParaRPr lang="en-US" sz="2000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886200"/>
            <a:ext cx="32847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itchFamily="34" charset="0"/>
                <a:cs typeface="Arial" panose="020B0604020202020204" pitchFamily="34" charset="0"/>
              </a:rPr>
              <a:t>Deductions taken for expenses actually or constructively paid before DOD</a:t>
            </a:r>
            <a:endParaRPr lang="en-US" sz="2000" dirty="0">
              <a:latin typeface="Calibri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600200"/>
            <a:ext cx="5486400" cy="3873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Allocation of Income and Expenses </a:t>
            </a:r>
            <a:r>
              <a:rPr lang="en-US" sz="1400" i="1" dirty="0" smtClean="0"/>
              <a:t>(cont’d)</a:t>
            </a:r>
            <a:endParaRPr lang="en-US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382000" cy="4602163"/>
          </a:xfrm>
          <a:noFill/>
          <a:ln/>
        </p:spPr>
        <p:txBody>
          <a:bodyPr>
            <a:noAutofit/>
          </a:bodyPr>
          <a:lstStyle/>
          <a:p>
            <a:pPr>
              <a:buNone/>
            </a:pPr>
            <a:r>
              <a:rPr lang="en-US" sz="2600" b="1" u="sng" dirty="0" smtClean="0">
                <a:cs typeface="Arial" pitchFamily="34" charset="0"/>
                <a:sym typeface="Wingdings"/>
              </a:rPr>
              <a:t>Reporting of Form 1099 Information</a:t>
            </a:r>
          </a:p>
          <a:p>
            <a:pPr marL="514350" indent="-514350">
              <a:spcBef>
                <a:spcPts val="0"/>
              </a:spcBef>
              <a:buNone/>
            </a:pPr>
            <a:endParaRPr lang="en-US" sz="9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914400" lvl="1" indent="-514350">
              <a:spcBef>
                <a:spcPts val="0"/>
              </a:spcBef>
              <a:buNone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914400" lvl="1" indent="-514350">
              <a:spcBef>
                <a:spcPts val="0"/>
              </a:spcBef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914400" lvl="1" indent="-514350">
              <a:spcBef>
                <a:spcPts val="0"/>
              </a:spcBef>
              <a:buNone/>
            </a:pPr>
            <a:endParaRPr lang="en-US" sz="16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914400" lvl="1" indent="-514350">
              <a:spcBef>
                <a:spcPts val="0"/>
              </a:spcBef>
              <a:buNone/>
            </a:pPr>
            <a:endParaRPr lang="en-US" sz="16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914400" lvl="1" indent="-514350">
              <a:spcBef>
                <a:spcPts val="0"/>
              </a:spcBef>
              <a:buNone/>
            </a:pPr>
            <a:endParaRPr lang="en-US" sz="16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2286000"/>
            <a:ext cx="359526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panose="020B0604020202020204" pitchFamily="34" charset="0"/>
              </a:rPr>
              <a:t>Report total amount on Form 1099 and “back out”/”nominee” portion to be included on the income tax return of Estate/beneficiary.</a:t>
            </a:r>
            <a:endParaRPr lang="en-US" sz="2200" dirty="0">
              <a:cs typeface="Arial" panose="020B0604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7240" y="1295400"/>
            <a:ext cx="3436760" cy="462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6962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Allocation of Income and Expenses </a:t>
            </a:r>
            <a:r>
              <a:rPr lang="en-US" sz="1600" i="1" dirty="0" smtClean="0"/>
              <a:t>(cont’d)</a:t>
            </a:r>
            <a:endParaRPr lang="en-US" sz="16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382000" cy="5562600"/>
          </a:xfrm>
          <a:noFill/>
          <a:ln/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000" b="1" u="sng" dirty="0" smtClean="0">
                <a:cs typeface="Arial" pitchFamily="34" charset="0"/>
              </a:rPr>
              <a:t>Assets Held Jointly or POD (payable on death)</a:t>
            </a:r>
          </a:p>
          <a:p>
            <a:pPr algn="ctr">
              <a:buNone/>
            </a:pPr>
            <a:endParaRPr lang="en-US" sz="2800" b="1" dirty="0" smtClean="0">
              <a:cs typeface="Arial" pitchFamily="34" charset="0"/>
            </a:endParaRPr>
          </a:p>
          <a:p>
            <a:pPr>
              <a:buFont typeface="Wingdings" pitchFamily="2" charset="2"/>
              <a:buChar char=""/>
            </a:pPr>
            <a:r>
              <a:rPr lang="en-US" sz="2500" dirty="0" smtClean="0">
                <a:cs typeface="Arial" pitchFamily="34" charset="0"/>
                <a:sym typeface="Wingdings"/>
              </a:rPr>
              <a:t>Income received after DOD is reported by person receiving assets regardless of when the asset is actually transferred.</a:t>
            </a:r>
          </a:p>
          <a:p>
            <a:pPr marL="0" indent="0">
              <a:buNone/>
            </a:pPr>
            <a:endParaRPr lang="en-US" sz="2500" dirty="0" smtClean="0">
              <a:cs typeface="Arial" pitchFamily="34" charset="0"/>
              <a:sym typeface="Wingdings"/>
            </a:endParaRPr>
          </a:p>
          <a:p>
            <a:pPr marL="0" indent="0">
              <a:buNone/>
            </a:pPr>
            <a:endParaRPr lang="en-US" sz="1500" dirty="0" smtClean="0">
              <a:cs typeface="Arial" pitchFamily="34" charset="0"/>
              <a:sym typeface="Wingdings"/>
            </a:endParaRPr>
          </a:p>
          <a:p>
            <a:pPr>
              <a:buFont typeface="Wingdings" pitchFamily="2" charset="2"/>
              <a:buChar char=""/>
            </a:pPr>
            <a:r>
              <a:rPr lang="en-US" sz="2500" dirty="0" smtClean="0">
                <a:cs typeface="Arial" pitchFamily="34" charset="0"/>
                <a:sym typeface="Wingdings"/>
              </a:rPr>
              <a:t>Report total amount on Form 1099 and “back out/”nominee” portion to be included on income tax return of beneficiary including name and social security number of the beneficiary.</a:t>
            </a:r>
          </a:p>
          <a:p>
            <a:pPr marL="514350" indent="-514350">
              <a:spcBef>
                <a:spcPts val="0"/>
              </a:spcBef>
              <a:buNone/>
            </a:pPr>
            <a:endParaRPr lang="en-US" sz="9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313613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Tax Attributes of Final Form 1040</a:t>
            </a:r>
            <a:endParaRPr lang="en-US" sz="16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2133600"/>
            <a:ext cx="376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47800" y="1371600"/>
            <a:ext cx="62327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US" sz="3200" b="1" u="sng" dirty="0" smtClean="0">
                <a:cs typeface="Arial" pitchFamily="34" charset="0"/>
                <a:sym typeface="Wingdings"/>
              </a:rPr>
              <a:t>Carryovers – expire in year of death</a:t>
            </a:r>
            <a:endParaRPr lang="en-US" sz="3200" b="1" i="1" u="sng" dirty="0" smtClean="0">
              <a:cs typeface="Arial" pitchFamily="34" charset="0"/>
              <a:sym typeface="Wingding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1981200"/>
            <a:ext cx="3581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panose="020B0604020202020204" pitchFamily="34" charset="0"/>
              </a:rPr>
              <a:t>Charitable contribution carryover; investment interest carryover; capital loss carryover; minimum tax credit carryover; unused NOL carryover</a:t>
            </a:r>
            <a:endParaRPr lang="en-US" sz="2200" dirty="0"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4191000"/>
            <a:ext cx="415889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cs typeface="Arial" panose="020B0604020202020204" pitchFamily="34" charset="0"/>
              </a:rPr>
              <a:t>Exceptions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Arial" panose="020B0604020202020204" pitchFamily="34" charset="0"/>
              </a:rPr>
              <a:t>NOL generated in final year of 1040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Arial" panose="020B0604020202020204" pitchFamily="34" charset="0"/>
              </a:rPr>
              <a:t>Business credit carryover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Arial" panose="020B0604020202020204" pitchFamily="34" charset="0"/>
              </a:rPr>
              <a:t>Foreign tax credit carryover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Arial" panose="020B0604020202020204" pitchFamily="34" charset="0"/>
              </a:rPr>
              <a:t>Unused PALs at time of death</a:t>
            </a:r>
            <a:endParaRPr lang="en-US" sz="2000" dirty="0">
              <a:cs typeface="Arial" panose="020B0604020202020204" pitchFamily="34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057400"/>
            <a:ext cx="5943600" cy="3464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313613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Tax Attributes of Final Form 1040 </a:t>
            </a:r>
            <a:r>
              <a:rPr lang="en-US" sz="1600" b="1" i="1" dirty="0" smtClean="0">
                <a:latin typeface="Calibri" pitchFamily="34" charset="0"/>
                <a:cs typeface="Calibri" pitchFamily="34" charset="0"/>
              </a:rPr>
              <a:t>(cont’d)</a:t>
            </a:r>
            <a:endParaRPr lang="en-US" sz="16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382000" cy="5562600"/>
          </a:xfrm>
          <a:noFill/>
          <a:ln/>
        </p:spPr>
        <p:txBody>
          <a:bodyPr>
            <a:noAutofit/>
          </a:bodyPr>
          <a:lstStyle/>
          <a:p>
            <a:pPr marL="914400" lvl="1" indent="-514350">
              <a:spcBef>
                <a:spcPts val="0"/>
              </a:spcBef>
              <a:buNone/>
            </a:pPr>
            <a:endParaRPr lang="en-US" sz="9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 algn="ctr">
              <a:spcBef>
                <a:spcPts val="0"/>
              </a:spcBef>
              <a:buNone/>
            </a:pP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Tax Credits</a:t>
            </a:r>
          </a:p>
          <a:p>
            <a:pPr marL="514350" indent="-514350" algn="ctr">
              <a:spcBef>
                <a:spcPts val="0"/>
              </a:spcBef>
              <a:buNone/>
            </a:pPr>
            <a:endParaRPr lang="en-US" sz="3500" b="1" u="sng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2800" dirty="0" smtClean="0">
                <a:cs typeface="Arial" pitchFamily="34" charset="0"/>
                <a:sym typeface="Wingdings"/>
              </a:rPr>
              <a:t>Earned income tax credit; child tax credit; adoption credit</a:t>
            </a:r>
          </a:p>
          <a:p>
            <a:pPr marL="0" indent="0">
              <a:buNone/>
            </a:pPr>
            <a:endParaRPr lang="en-US" sz="2800" dirty="0" smtClean="0">
              <a:cs typeface="Arial" pitchFamily="34" charset="0"/>
              <a:sym typeface="Wingdings"/>
            </a:endParaRPr>
          </a:p>
          <a:p>
            <a:r>
              <a:rPr lang="en-US" sz="2800" dirty="0" smtClean="0">
                <a:cs typeface="Arial" pitchFamily="34" charset="0"/>
                <a:sym typeface="Wingdings"/>
              </a:rPr>
              <a:t>May be allowable on Final Form 1040</a:t>
            </a:r>
            <a:endParaRPr lang="en-US" sz="2800" dirty="0" smtClean="0">
              <a:sym typeface="Wingdings"/>
            </a:endParaRPr>
          </a:p>
          <a:p>
            <a:pPr>
              <a:buNone/>
            </a:pPr>
            <a:r>
              <a:rPr lang="en-US" sz="4000" dirty="0" smtClean="0">
                <a:sym typeface="Wingdings"/>
              </a:rPr>
              <a:t>	</a:t>
            </a:r>
            <a:r>
              <a:rPr lang="en-US" sz="3600" dirty="0" smtClean="0">
                <a:sym typeface="Wingdings"/>
              </a:rPr>
              <a:t>	</a:t>
            </a:r>
            <a:r>
              <a:rPr lang="en-US" sz="3600" dirty="0" smtClean="0">
                <a:latin typeface="Times" pitchFamily="18" charset="0"/>
                <a:cs typeface="Arial" pitchFamily="34" charset="0"/>
                <a:sym typeface="Wingdings"/>
              </a:rPr>
              <a:t>	</a:t>
            </a:r>
          </a:p>
          <a:p>
            <a:pPr marL="514350" indent="-514350" algn="ctr">
              <a:spcBef>
                <a:spcPts val="0"/>
              </a:spcBef>
              <a:buNone/>
            </a:pPr>
            <a:endParaRPr lang="en-US" sz="3500" b="1" u="sng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313613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Tax Attributes of Final Form 1040 </a:t>
            </a:r>
            <a:r>
              <a:rPr lang="en-US" sz="1600" b="1" i="1" dirty="0" smtClean="0">
                <a:latin typeface="Calibri" pitchFamily="34" charset="0"/>
                <a:cs typeface="Calibri" pitchFamily="34" charset="0"/>
              </a:rPr>
              <a:t>(cont’d)</a:t>
            </a:r>
            <a:endParaRPr lang="en-US" sz="16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382000" cy="5562600"/>
          </a:xfrm>
          <a:noFill/>
          <a:ln/>
        </p:spPr>
        <p:txBody>
          <a:bodyPr>
            <a:noAutofit/>
          </a:bodyPr>
          <a:lstStyle/>
          <a:p>
            <a:pPr marL="914400" lvl="1" indent="-514350">
              <a:spcBef>
                <a:spcPts val="0"/>
              </a:spcBef>
              <a:buNone/>
            </a:pPr>
            <a:endParaRPr lang="en-US" sz="9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 algn="ctr">
              <a:spcBef>
                <a:spcPts val="0"/>
              </a:spcBef>
              <a:buNone/>
            </a:pP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Exclusion of Gain on Sale of Residence</a:t>
            </a:r>
          </a:p>
          <a:p>
            <a:pPr marL="514350" indent="-514350" algn="ctr">
              <a:spcBef>
                <a:spcPts val="0"/>
              </a:spcBef>
              <a:buNone/>
            </a:pPr>
            <a:endParaRPr lang="en-US" sz="3500" b="1" u="sng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2800" dirty="0" smtClean="0">
                <a:cs typeface="Arial" pitchFamily="34" charset="0"/>
                <a:sym typeface="Wingdings"/>
              </a:rPr>
              <a:t>Decedent’s period of ownership and use carryover to SS as long SS not remarried at time of the sale</a:t>
            </a:r>
          </a:p>
          <a:p>
            <a:r>
              <a:rPr lang="en-US" sz="2800" dirty="0" smtClean="0">
                <a:cs typeface="Arial" pitchFamily="34" charset="0"/>
                <a:sym typeface="Wingdings"/>
              </a:rPr>
              <a:t>SS may use $500,000 exclusion provided:</a:t>
            </a:r>
          </a:p>
          <a:p>
            <a:pPr lvl="1"/>
            <a:r>
              <a:rPr lang="en-US" sz="2400" dirty="0" smtClean="0">
                <a:sym typeface="Wingdings"/>
              </a:rPr>
              <a:t>Sale is within two years of the date of death</a:t>
            </a:r>
          </a:p>
          <a:p>
            <a:pPr lvl="1"/>
            <a:r>
              <a:rPr lang="en-US" sz="2400" dirty="0" smtClean="0">
                <a:sym typeface="Wingdings"/>
              </a:rPr>
              <a:t>SS is not remarried at time of sale</a:t>
            </a:r>
          </a:p>
          <a:p>
            <a:pPr lvl="1"/>
            <a:r>
              <a:rPr lang="en-US" sz="2400" dirty="0" smtClean="0">
                <a:sym typeface="Wingdings"/>
              </a:rPr>
              <a:t>Other requirements for gain exclusion are met</a:t>
            </a:r>
          </a:p>
          <a:p>
            <a:pPr>
              <a:buNone/>
            </a:pPr>
            <a:r>
              <a:rPr lang="en-US" sz="4000" dirty="0" smtClean="0">
                <a:sym typeface="Wingdings"/>
              </a:rPr>
              <a:t>	</a:t>
            </a:r>
            <a:r>
              <a:rPr lang="en-US" sz="3600" dirty="0" smtClean="0">
                <a:sym typeface="Wingdings"/>
              </a:rPr>
              <a:t>	</a:t>
            </a:r>
            <a:r>
              <a:rPr lang="en-US" sz="3600" dirty="0" smtClean="0">
                <a:latin typeface="Times" pitchFamily="18" charset="0"/>
                <a:cs typeface="Arial" pitchFamily="34" charset="0"/>
                <a:sym typeface="Wingdings"/>
              </a:rPr>
              <a:t>	</a:t>
            </a:r>
          </a:p>
          <a:p>
            <a:pPr marL="514350" indent="-514350" algn="ctr">
              <a:spcBef>
                <a:spcPts val="0"/>
              </a:spcBef>
              <a:buNone/>
            </a:pPr>
            <a:endParaRPr lang="en-US" sz="3500" b="1" u="sng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63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313613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Elections</a:t>
            </a:r>
            <a:endParaRPr lang="en-US" sz="16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82000" cy="4525963"/>
          </a:xfrm>
          <a:noFill/>
          <a:ln/>
        </p:spPr>
        <p:txBody>
          <a:bodyPr>
            <a:noAutofit/>
          </a:bodyPr>
          <a:lstStyle/>
          <a:p>
            <a:pPr marL="514350" indent="-514350" algn="ctr">
              <a:spcBef>
                <a:spcPts val="0"/>
              </a:spcBef>
              <a:buNone/>
            </a:pP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Medical Expenses</a:t>
            </a:r>
          </a:p>
          <a:p>
            <a:pPr marL="514350" indent="-514350">
              <a:spcBef>
                <a:spcPts val="0"/>
              </a:spcBef>
              <a:buNone/>
            </a:pPr>
            <a:endParaRPr lang="en-US" sz="2800" b="1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2400" dirty="0" smtClean="0">
                <a:cs typeface="Arial" pitchFamily="34" charset="0"/>
                <a:sym typeface="Wingdings"/>
              </a:rPr>
              <a:t>Election can be made to treat expenses paid within one year after DOD as if paid by the decedent and therefore claimed on Final Form 1040</a:t>
            </a:r>
          </a:p>
          <a:p>
            <a:pPr marL="0" indent="0">
              <a:buNone/>
            </a:pPr>
            <a:endParaRPr lang="en-US" sz="2400" dirty="0" smtClean="0">
              <a:cs typeface="Arial" pitchFamily="34" charset="0"/>
              <a:sym typeface="Wingdings"/>
            </a:endParaRPr>
          </a:p>
          <a:p>
            <a:pPr lvl="1"/>
            <a:r>
              <a:rPr lang="en-US" sz="2400" dirty="0" smtClean="0">
                <a:cs typeface="Arial" pitchFamily="34" charset="0"/>
                <a:sym typeface="Wingdings"/>
              </a:rPr>
              <a:t>Election made by attaching statement (in duplicate) with the Final Form 1040 or on an amended return.</a:t>
            </a:r>
          </a:p>
          <a:p>
            <a:pPr marL="914400" lvl="1" indent="-514350">
              <a:spcBef>
                <a:spcPts val="0"/>
              </a:spcBef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>
              <a:spcBef>
                <a:spcPts val="0"/>
              </a:spcBef>
              <a:buNone/>
            </a:pP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</a:t>
            </a:r>
            <a:endParaRPr lang="en-US" sz="16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914400" lvl="1" indent="-514350">
              <a:spcBef>
                <a:spcPts val="0"/>
              </a:spcBef>
              <a:buNone/>
            </a:pPr>
            <a:endParaRPr lang="en-US" sz="16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914400" lvl="1" indent="-514350">
              <a:spcBef>
                <a:spcPts val="0"/>
              </a:spcBef>
              <a:buNone/>
            </a:pPr>
            <a:endParaRPr lang="en-US" sz="16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44A7-7D1C-4AEE-854C-FDF821BDD484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</TotalTime>
  <Words>516</Words>
  <Application>Microsoft Office PowerPoint</Application>
  <PresentationFormat>On-screen Show (4:3)</PresentationFormat>
  <Paragraphs>118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Custom Design</vt:lpstr>
      <vt:lpstr>Overview of Decedent’s Final Individual Income Tax Return  </vt:lpstr>
      <vt:lpstr>Final Form 1040</vt:lpstr>
      <vt:lpstr>Allocation of Income and Expenses</vt:lpstr>
      <vt:lpstr>Allocation of Income and Expenses (cont’d)</vt:lpstr>
      <vt:lpstr>Allocation of Income and Expenses (cont’d)</vt:lpstr>
      <vt:lpstr>Tax Attributes of Final Form 1040</vt:lpstr>
      <vt:lpstr>Tax Attributes of Final Form 1040 (cont’d)</vt:lpstr>
      <vt:lpstr>Tax Attributes of Final Form 1040 (cont’d)</vt:lpstr>
      <vt:lpstr>Elections</vt:lpstr>
      <vt:lpstr>Elections (cont’d)</vt:lpstr>
      <vt:lpstr>Elections (cont’d)</vt:lpstr>
      <vt:lpstr>Elections (cont’d)</vt:lpstr>
      <vt:lpstr>Other Issues</vt:lpstr>
      <vt:lpstr>Q&amp;A</vt:lpstr>
    </vt:vector>
  </TitlesOfParts>
  <Company>O'Connor Davies Munns &amp; Dobbins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Mitigating Audit Risks and Maximizing Opportunities with Your Employee Benefits</dc:title>
  <dc:creator>Cindy Gratton</dc:creator>
  <cp:lastModifiedBy>PAM</cp:lastModifiedBy>
  <cp:revision>141</cp:revision>
  <dcterms:created xsi:type="dcterms:W3CDTF">2012-02-21T19:17:54Z</dcterms:created>
  <dcterms:modified xsi:type="dcterms:W3CDTF">2014-05-13T20:22:11Z</dcterms:modified>
</cp:coreProperties>
</file>